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1" r:id="rId6"/>
    <p:sldId id="1529" r:id="rId7"/>
    <p:sldId id="1530" r:id="rId8"/>
    <p:sldId id="1527" r:id="rId9"/>
    <p:sldId id="1528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08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12.02.2026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7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28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Специальные </a:t>
            </a:r>
            <a:r>
              <a:rPr lang="ru-RU" sz="751" dirty="0">
                <a:solidFill>
                  <a:srgbClr val="002060"/>
                </a:solidFill>
              </a:rPr>
              <a:t>номинации генерального директора Госкорпорации «Росатом»: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ЦКК или Оргкомитетом (между заседаниями ЦКК</a:t>
            </a:r>
            <a:r>
              <a:rPr lang="ru-RU" sz="751" dirty="0" smtClean="0">
                <a:solidFill>
                  <a:srgbClr val="002060"/>
                </a:solidFill>
              </a:rPr>
              <a:t>).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достижение максимального результата с наименьшими затратами ресурсов.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Соотношение полученного результата с затраченными ресурсами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26348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47981"/>
            <a:ext cx="4060345" cy="438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заказом.
Проект или инициатива, которые стали победителем конкурса ПСР, не могут быть участником данной номинации.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9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единительная линия 18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7" name="Таблица 156"/>
          <p:cNvGraphicFramePr>
            <a:graphicFrameLocks noGrp="1"/>
          </p:cNvGraphicFramePr>
          <p:nvPr>
            <p:extLst/>
          </p:nvPr>
        </p:nvGraphicFramePr>
        <p:xfrm>
          <a:off x="-49932" y="4893893"/>
          <a:ext cx="3539471" cy="244052"/>
        </p:xfrm>
        <a:graphic>
          <a:graphicData uri="http://schemas.openxmlformats.org/drawingml/2006/table">
            <a:tbl>
              <a:tblPr firstRow="1" bandRow="1"/>
              <a:tblGrid>
                <a:gridCol w="1684703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945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9823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24405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  <p:sp>
        <p:nvSpPr>
          <p:cNvPr id="160" name="TextBox 15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СООТНОШЕНИЕ ПОЛУЧЕННОГО РЕЗУЛЬТАТА С ЗАТРАЧЕННЫМИ РЕСУРСАМИ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1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928376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74" name="TextBox 17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66456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5995035" y="366567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/>
          </a:p>
        </p:txBody>
      </p:sp>
      <p:sp>
        <p:nvSpPr>
          <p:cNvPr id="142" name="NomineePhoto_1" descr="NomineePhoto_1"/>
          <p:cNvSpPr/>
          <p:nvPr/>
        </p:nvSpPr>
        <p:spPr>
          <a:xfrm>
            <a:off x="182156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8990" y="1399917"/>
            <a:ext cx="698912" cy="1692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NomineePhoto_2" descr="NomineePhoto_2"/>
          <p:cNvSpPr/>
          <p:nvPr/>
        </p:nvSpPr>
        <p:spPr>
          <a:xfrm>
            <a:off x="849965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19173" y="1402053"/>
            <a:ext cx="694165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NomineePhoto_3" descr="NomineePhoto_3"/>
          <p:cNvSpPr/>
          <p:nvPr/>
        </p:nvSpPr>
        <p:spPr>
          <a:xfrm>
            <a:off x="1544179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404254" y="1402053"/>
            <a:ext cx="7124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NomineePhoto_1" descr="NomineePhoto_4"/>
          <p:cNvSpPr/>
          <p:nvPr/>
        </p:nvSpPr>
        <p:spPr>
          <a:xfrm>
            <a:off x="2231642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2079326" y="1402053"/>
            <a:ext cx="7372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NomineePhoto_5" descr="NomineePhoto_5"/>
          <p:cNvSpPr/>
          <p:nvPr/>
        </p:nvSpPr>
        <p:spPr>
          <a:xfrm>
            <a:off x="2881896" y="1001969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2744030" y="1402053"/>
            <a:ext cx="7083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NomineePhoto_7" descr="NomineePhoto_7"/>
          <p:cNvSpPr/>
          <p:nvPr/>
        </p:nvSpPr>
        <p:spPr>
          <a:xfrm>
            <a:off x="824626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691295" y="1961886"/>
            <a:ext cx="699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NomineePhoto_8" descr="NomineePhoto_8"/>
          <p:cNvSpPr/>
          <p:nvPr/>
        </p:nvSpPr>
        <p:spPr>
          <a:xfrm>
            <a:off x="1508148" y="15640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371742" y="1961886"/>
            <a:ext cx="7053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NomineePhoto_9" descr="NomineePhoto_9"/>
          <p:cNvSpPr/>
          <p:nvPr/>
        </p:nvSpPr>
        <p:spPr>
          <a:xfrm>
            <a:off x="2199900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2076089" y="1961886"/>
            <a:ext cx="680203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NomineePhoto_10" descr="NomineePhoto_10"/>
          <p:cNvSpPr/>
          <p:nvPr/>
        </p:nvSpPr>
        <p:spPr>
          <a:xfrm>
            <a:off x="2847512" y="1561802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703762" y="1961886"/>
            <a:ext cx="7200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NomineePhoto_6" descr="NomineePhoto_6"/>
          <p:cNvSpPr/>
          <p:nvPr/>
        </p:nvSpPr>
        <p:spPr>
          <a:xfrm>
            <a:off x="187434" y="1561331"/>
            <a:ext cx="432581" cy="43258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59786" y="1961415"/>
            <a:ext cx="687876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3C240A76-AFB9-4AAE-92F5-277751412EEF}"/>
              </a:ext>
            </a:extLst>
          </p:cNvPr>
          <p:cNvSpPr txBox="1"/>
          <p:nvPr/>
        </p:nvSpPr>
        <p:spPr>
          <a:xfrm>
            <a:off x="87500" y="227084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01919B4D-D985-481F-8D42-0478C0C0988C}"/>
              </a:ext>
            </a:extLst>
          </p:cNvPr>
          <p:cNvSpPr txBox="1"/>
          <p:nvPr/>
        </p:nvSpPr>
        <p:spPr>
          <a:xfrm>
            <a:off x="960942" y="2268295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C977A469-F140-404A-B649-2941C536022C}"/>
              </a:ext>
            </a:extLst>
          </p:cNvPr>
          <p:cNvSpPr txBox="1"/>
          <p:nvPr/>
        </p:nvSpPr>
        <p:spPr>
          <a:xfrm>
            <a:off x="1735188" y="227478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F2ECE47E-FC06-48BE-BC0B-6260BFF7A3D8}"/>
              </a:ext>
            </a:extLst>
          </p:cNvPr>
          <p:cNvSpPr txBox="1"/>
          <p:nvPr/>
        </p:nvSpPr>
        <p:spPr>
          <a:xfrm>
            <a:off x="2737671" y="2273058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17881734-0675-4A98-8CF7-37E25AFE92B5}"/>
              </a:ext>
            </a:extLst>
          </p:cNvPr>
          <p:cNvSpPr txBox="1"/>
          <p:nvPr/>
        </p:nvSpPr>
        <p:spPr>
          <a:xfrm>
            <a:off x="87500" y="2525818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D18D029C-6274-45CA-AC02-85C8DFDFF67A}"/>
              </a:ext>
            </a:extLst>
          </p:cNvPr>
          <p:cNvSpPr txBox="1"/>
          <p:nvPr/>
        </p:nvSpPr>
        <p:spPr>
          <a:xfrm>
            <a:off x="960942" y="252367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791C1A97-6524-410A-B43F-F78A52D34DAE}"/>
              </a:ext>
            </a:extLst>
          </p:cNvPr>
          <p:cNvSpPr txBox="1"/>
          <p:nvPr/>
        </p:nvSpPr>
        <p:spPr>
          <a:xfrm>
            <a:off x="1735188" y="252917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EDB37450-D6BD-4400-8B7D-214A8921D801}"/>
              </a:ext>
            </a:extLst>
          </p:cNvPr>
          <p:cNvSpPr txBox="1"/>
          <p:nvPr/>
        </p:nvSpPr>
        <p:spPr>
          <a:xfrm>
            <a:off x="2737671" y="2526667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30A84426-5441-4168-95AB-072BA4741FE2}"/>
              </a:ext>
            </a:extLst>
          </p:cNvPr>
          <p:cNvSpPr txBox="1"/>
          <p:nvPr/>
        </p:nvSpPr>
        <p:spPr>
          <a:xfrm>
            <a:off x="87500" y="277980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2930FA7D-2234-4F71-A48C-C1C7E10768C0}"/>
              </a:ext>
            </a:extLst>
          </p:cNvPr>
          <p:cNvSpPr txBox="1"/>
          <p:nvPr/>
        </p:nvSpPr>
        <p:spPr>
          <a:xfrm>
            <a:off x="960942" y="277806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59003C8D-5942-4229-B484-9EA2C2ED150A}"/>
              </a:ext>
            </a:extLst>
          </p:cNvPr>
          <p:cNvSpPr txBox="1"/>
          <p:nvPr/>
        </p:nvSpPr>
        <p:spPr>
          <a:xfrm>
            <a:off x="1735188" y="278258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0AF23C15-2EE0-4FF0-8489-B00F30469EEF}"/>
              </a:ext>
            </a:extLst>
          </p:cNvPr>
          <p:cNvSpPr txBox="1"/>
          <p:nvPr/>
        </p:nvSpPr>
        <p:spPr>
          <a:xfrm>
            <a:off x="2737671" y="2779290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4F23EC1A-7638-40F7-BBBC-D2BFD70E2170}"/>
              </a:ext>
            </a:extLst>
          </p:cNvPr>
          <p:cNvSpPr txBox="1"/>
          <p:nvPr/>
        </p:nvSpPr>
        <p:spPr>
          <a:xfrm>
            <a:off x="87500" y="3033344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7A8A43CF-1532-4F28-B522-20BAC872FD52}"/>
              </a:ext>
            </a:extLst>
          </p:cNvPr>
          <p:cNvSpPr txBox="1"/>
          <p:nvPr/>
        </p:nvSpPr>
        <p:spPr>
          <a:xfrm>
            <a:off x="960942" y="3032003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2F0FD5B8-1DCC-4735-A817-EE0AA35F587D}"/>
              </a:ext>
            </a:extLst>
          </p:cNvPr>
          <p:cNvSpPr txBox="1"/>
          <p:nvPr/>
        </p:nvSpPr>
        <p:spPr>
          <a:xfrm>
            <a:off x="1735188" y="3035539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0BE5E896-7C45-40AA-8D6B-CAD5911EF2C8}"/>
              </a:ext>
            </a:extLst>
          </p:cNvPr>
          <p:cNvSpPr txBox="1"/>
          <p:nvPr/>
        </p:nvSpPr>
        <p:spPr>
          <a:xfrm>
            <a:off x="2737671" y="3031465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A79FB3DE-7A8F-4FC4-81D4-AFAAAD051D49}"/>
              </a:ext>
            </a:extLst>
          </p:cNvPr>
          <p:cNvSpPr txBox="1"/>
          <p:nvPr/>
        </p:nvSpPr>
        <p:spPr>
          <a:xfrm>
            <a:off x="87500" y="3287664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3769D282-1890-4E84-9E95-E29CD028BEF5}"/>
              </a:ext>
            </a:extLst>
          </p:cNvPr>
          <p:cNvSpPr txBox="1"/>
          <p:nvPr/>
        </p:nvSpPr>
        <p:spPr>
          <a:xfrm>
            <a:off x="960942" y="3286726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7F64DBE2-30F3-4776-814B-7DC76492E4C9}"/>
              </a:ext>
            </a:extLst>
          </p:cNvPr>
          <p:cNvSpPr txBox="1"/>
          <p:nvPr/>
        </p:nvSpPr>
        <p:spPr>
          <a:xfrm>
            <a:off x="1735188" y="3289276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0E23E821-555E-492F-ACB6-C66CF550DAE7}"/>
              </a:ext>
            </a:extLst>
          </p:cNvPr>
          <p:cNvSpPr txBox="1"/>
          <p:nvPr/>
        </p:nvSpPr>
        <p:spPr>
          <a:xfrm>
            <a:off x="2737671" y="3284421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471392D7-AC0B-47B8-BD2A-7A92AC481460}"/>
              </a:ext>
            </a:extLst>
          </p:cNvPr>
          <p:cNvSpPr txBox="1"/>
          <p:nvPr/>
        </p:nvSpPr>
        <p:spPr>
          <a:xfrm>
            <a:off x="87500" y="3542765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9257A88C-2649-4B02-A4BD-B2D3BFB65E10}"/>
              </a:ext>
            </a:extLst>
          </p:cNvPr>
          <p:cNvSpPr txBox="1"/>
          <p:nvPr/>
        </p:nvSpPr>
        <p:spPr>
          <a:xfrm>
            <a:off x="960942" y="3542230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98CA2853-EE93-466B-886E-71536A13D721}"/>
              </a:ext>
            </a:extLst>
          </p:cNvPr>
          <p:cNvSpPr txBox="1"/>
          <p:nvPr/>
        </p:nvSpPr>
        <p:spPr>
          <a:xfrm>
            <a:off x="1735188" y="3543794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3F78F1FC-0114-4A7A-AD23-DFD06730082E}"/>
              </a:ext>
            </a:extLst>
          </p:cNvPr>
          <p:cNvSpPr txBox="1"/>
          <p:nvPr/>
        </p:nvSpPr>
        <p:spPr>
          <a:xfrm>
            <a:off x="2737671" y="3538158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63FEE1BB-DD56-407C-9C5B-097828B59448}"/>
              </a:ext>
            </a:extLst>
          </p:cNvPr>
          <p:cNvSpPr txBox="1"/>
          <p:nvPr/>
        </p:nvSpPr>
        <p:spPr>
          <a:xfrm>
            <a:off x="87500" y="3798647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DA866CF6-CF2B-4CD9-8234-C7FB1B24B940}"/>
              </a:ext>
            </a:extLst>
          </p:cNvPr>
          <p:cNvSpPr txBox="1"/>
          <p:nvPr/>
        </p:nvSpPr>
        <p:spPr>
          <a:xfrm>
            <a:off x="960942" y="3798515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221CB7F6-0021-4BEA-8D31-6505CC38C37F}"/>
              </a:ext>
            </a:extLst>
          </p:cNvPr>
          <p:cNvSpPr txBox="1"/>
          <p:nvPr/>
        </p:nvSpPr>
        <p:spPr>
          <a:xfrm>
            <a:off x="1735188" y="379909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E4A49A9B-FDF9-48E3-8656-B441C74282DD}"/>
              </a:ext>
            </a:extLst>
          </p:cNvPr>
          <p:cNvSpPr txBox="1"/>
          <p:nvPr/>
        </p:nvSpPr>
        <p:spPr>
          <a:xfrm>
            <a:off x="2737671" y="3792676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C457D97F-9FF8-4542-BB49-E3D966FBB7FC}"/>
              </a:ext>
            </a:extLst>
          </p:cNvPr>
          <p:cNvSpPr txBox="1"/>
          <p:nvPr/>
        </p:nvSpPr>
        <p:spPr>
          <a:xfrm>
            <a:off x="87500" y="4055310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60073220-EA21-406F-8A45-EA03842965D6}"/>
              </a:ext>
            </a:extLst>
          </p:cNvPr>
          <p:cNvSpPr txBox="1"/>
          <p:nvPr/>
        </p:nvSpPr>
        <p:spPr>
          <a:xfrm>
            <a:off x="960942" y="405558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C81BD420-EF59-4479-B503-7C090E5C36E7}"/>
              </a:ext>
            </a:extLst>
          </p:cNvPr>
          <p:cNvSpPr txBox="1"/>
          <p:nvPr/>
        </p:nvSpPr>
        <p:spPr>
          <a:xfrm>
            <a:off x="1735188" y="4055173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0757C60D-CE6A-4331-A75B-DC7F6CC2A9C3}"/>
              </a:ext>
            </a:extLst>
          </p:cNvPr>
          <p:cNvSpPr txBox="1"/>
          <p:nvPr/>
        </p:nvSpPr>
        <p:spPr>
          <a:xfrm>
            <a:off x="2737671" y="4047975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B28E85EE-A77E-463F-851E-4986F799D925}"/>
              </a:ext>
            </a:extLst>
          </p:cNvPr>
          <p:cNvSpPr txBox="1"/>
          <p:nvPr/>
        </p:nvSpPr>
        <p:spPr>
          <a:xfrm>
            <a:off x="87500" y="4313162"/>
            <a:ext cx="88807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71E84A39-BCFC-4ECD-AC2F-4EAA935D029D}"/>
              </a:ext>
            </a:extLst>
          </p:cNvPr>
          <p:cNvSpPr txBox="1"/>
          <p:nvPr/>
        </p:nvSpPr>
        <p:spPr>
          <a:xfrm>
            <a:off x="960942" y="4313836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44F86CEA-B9F0-44C6-AF9D-97C64DF37934}"/>
              </a:ext>
            </a:extLst>
          </p:cNvPr>
          <p:cNvSpPr txBox="1"/>
          <p:nvPr/>
        </p:nvSpPr>
        <p:spPr>
          <a:xfrm>
            <a:off x="1735188" y="4312442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BC4EE30D-74CE-47F2-B31C-2723B11E6A81}"/>
              </a:ext>
            </a:extLst>
          </p:cNvPr>
          <p:cNvSpPr txBox="1"/>
          <p:nvPr/>
        </p:nvSpPr>
        <p:spPr>
          <a:xfrm>
            <a:off x="2737671" y="4304463"/>
            <a:ext cx="721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FD90A499-ABA4-495A-8286-CBDFC5925A52}"/>
              </a:ext>
            </a:extLst>
          </p:cNvPr>
          <p:cNvSpPr txBox="1"/>
          <p:nvPr/>
        </p:nvSpPr>
        <p:spPr>
          <a:xfrm>
            <a:off x="87498" y="4572779"/>
            <a:ext cx="8880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53E6B96E-5890-40A9-8F37-8DF581FEB90F}"/>
              </a:ext>
            </a:extLst>
          </p:cNvPr>
          <p:cNvSpPr txBox="1"/>
          <p:nvPr/>
        </p:nvSpPr>
        <p:spPr>
          <a:xfrm>
            <a:off x="960942" y="4573861"/>
            <a:ext cx="87872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D15B536-C7DF-4EA5-B755-E3F1047798AC}"/>
              </a:ext>
            </a:extLst>
          </p:cNvPr>
          <p:cNvSpPr txBox="1"/>
          <p:nvPr/>
        </p:nvSpPr>
        <p:spPr>
          <a:xfrm>
            <a:off x="1735188" y="4571480"/>
            <a:ext cx="10813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6C9C2823-8B94-480D-A46F-C814BCD9AB1F}"/>
              </a:ext>
            </a:extLst>
          </p:cNvPr>
          <p:cNvSpPr txBox="1"/>
          <p:nvPr/>
        </p:nvSpPr>
        <p:spPr>
          <a:xfrm>
            <a:off x="2737671" y="4562716"/>
            <a:ext cx="77301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8" name="Таблица 2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929189"/>
              </p:ext>
            </p:extLst>
          </p:nvPr>
        </p:nvGraphicFramePr>
        <p:xfrm>
          <a:off x="170140" y="2157118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sp>
        <p:nvSpPr>
          <p:cNvPr id="241" name="TextBox 240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(указать)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6" name="Прямоугольник 24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Прямоугольник 2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Прямоугольник 247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58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266496"/>
              </p:ext>
            </p:extLst>
          </p:nvPr>
        </p:nvGraphicFramePr>
        <p:xfrm>
          <a:off x="450706" y="485899"/>
          <a:ext cx="7807427" cy="30945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Соотношение полученного результата с затраченными ресурсами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Экономический эффект (должен быть подтвержден финансово-экономической службой).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Тиражируемость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Возможность применения решений в других проектах / подразделениях / организациях / дивизионах.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Инновационность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Новизна решения (какие инновации были применены в подходах, процессах, технологиях). Опыт реализации подобных продуктов / решений (в отрасли, в мире).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297652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609563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FA28D7-315A-4B7E-9BDF-41A0BB1E1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53685</TotalTime>
  <Words>1888</Words>
  <Application>Microsoft Office PowerPoint</Application>
  <PresentationFormat>Произвольный</PresentationFormat>
  <Paragraphs>224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Rosatom</vt:lpstr>
      <vt:lpstr>ヒラギノ角ゴ Pro W3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3403</cp:revision>
  <cp:lastPrinted>2025-02-03T14:56:44Z</cp:lastPrinted>
  <dcterms:created xsi:type="dcterms:W3CDTF">2019-09-24T12:37:05Z</dcterms:created>
  <dcterms:modified xsi:type="dcterms:W3CDTF">2026-02-12T12:41:37Z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